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4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FD2F-AE44-4398-B2A0-4F7FD7C45DCF}" type="datetimeFigureOut">
              <a:rPr lang="fr-FR" smtClean="0"/>
              <a:t>25/05/2021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B0EF-0D2D-4B87-A2BC-181C6D0518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811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FD2F-AE44-4398-B2A0-4F7FD7C45DCF}" type="datetimeFigureOut">
              <a:rPr lang="fr-FR" smtClean="0"/>
              <a:t>25/05/2021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B0EF-0D2D-4B87-A2BC-181C6D0518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9743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FD2F-AE44-4398-B2A0-4F7FD7C45DCF}" type="datetimeFigureOut">
              <a:rPr lang="fr-FR" smtClean="0"/>
              <a:t>25/05/2021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B0EF-0D2D-4B87-A2BC-181C6D0518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819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FD2F-AE44-4398-B2A0-4F7FD7C45DCF}" type="datetimeFigureOut">
              <a:rPr lang="fr-FR" smtClean="0"/>
              <a:t>25/05/2021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B0EF-0D2D-4B87-A2BC-181C6D0518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801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FD2F-AE44-4398-B2A0-4F7FD7C45DCF}" type="datetimeFigureOut">
              <a:rPr lang="fr-FR" smtClean="0"/>
              <a:t>25/05/2021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B0EF-0D2D-4B87-A2BC-181C6D0518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0206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FD2F-AE44-4398-B2A0-4F7FD7C45DCF}" type="datetimeFigureOut">
              <a:rPr lang="fr-FR" smtClean="0"/>
              <a:t>25/05/2021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B0EF-0D2D-4B87-A2BC-181C6D0518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0226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FD2F-AE44-4398-B2A0-4F7FD7C45DCF}" type="datetimeFigureOut">
              <a:rPr lang="fr-FR" smtClean="0"/>
              <a:t>25/05/2021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B0EF-0D2D-4B87-A2BC-181C6D0518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955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FD2F-AE44-4398-B2A0-4F7FD7C45DCF}" type="datetimeFigureOut">
              <a:rPr lang="fr-FR" smtClean="0"/>
              <a:t>25/05/2021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B0EF-0D2D-4B87-A2BC-181C6D0518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3274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FD2F-AE44-4398-B2A0-4F7FD7C45DCF}" type="datetimeFigureOut">
              <a:rPr lang="fr-FR" smtClean="0"/>
              <a:t>25/05/2021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B0EF-0D2D-4B87-A2BC-181C6D0518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424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FD2F-AE44-4398-B2A0-4F7FD7C45DCF}" type="datetimeFigureOut">
              <a:rPr lang="fr-FR" smtClean="0"/>
              <a:t>25/05/2021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B0EF-0D2D-4B87-A2BC-181C6D0518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8081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FD2F-AE44-4398-B2A0-4F7FD7C45DCF}" type="datetimeFigureOut">
              <a:rPr lang="fr-FR" smtClean="0"/>
              <a:t>25/05/2021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B0EF-0D2D-4B87-A2BC-181C6D0518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191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1FD2F-AE44-4398-B2A0-4F7FD7C45DCF}" type="datetimeFigureOut">
              <a:rPr lang="fr-FR" smtClean="0"/>
              <a:t>25/05/2021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3B0EF-0D2D-4B87-A2BC-181C6D0518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174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45B7EB7D-F9D7-41F3-B24B-50B4915E8630}"/>
              </a:ext>
            </a:extLst>
          </p:cNvPr>
          <p:cNvSpPr txBox="1"/>
          <p:nvPr/>
        </p:nvSpPr>
        <p:spPr>
          <a:xfrm>
            <a:off x="3655521" y="296702"/>
            <a:ext cx="3202479" cy="1754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2400" b="1" dirty="0">
                <a:solidFill>
                  <a:srgbClr val="A5A5A5">
                    <a:lumMod val="50000"/>
                  </a:srgbClr>
                </a:solidFill>
                <a:latin typeface="Bahnschrift Light SemiCondensed" panose="020B0502040204020203" pitchFamily="34" charset="0"/>
              </a:rPr>
              <a:t>L’accueil de loisirs 2021</a:t>
            </a:r>
          </a:p>
          <a:p>
            <a:pPr lvl="0" algn="ctr"/>
            <a:r>
              <a:rPr lang="fr-FR" sz="2400" b="1" dirty="0">
                <a:solidFill>
                  <a:srgbClr val="A5A5A5">
                    <a:lumMod val="50000"/>
                  </a:srgbClr>
                </a:solidFill>
                <a:latin typeface="Bahnschrift Light SemiCondensed" panose="020B0502040204020203" pitchFamily="34" charset="0"/>
              </a:rPr>
              <a:t>de Vatteville-la-Rue</a:t>
            </a:r>
          </a:p>
          <a:p>
            <a:pPr lvl="0" algn="ctr"/>
            <a:endParaRPr lang="fr-FR" sz="2400" b="1" dirty="0">
              <a:solidFill>
                <a:srgbClr val="A5A5A5">
                  <a:lumMod val="50000"/>
                </a:srgbClr>
              </a:solidFill>
              <a:latin typeface="Bahnschrift Light SemiCondensed" panose="020B0502040204020203" pitchFamily="34" charset="0"/>
            </a:endParaRPr>
          </a:p>
          <a:p>
            <a:pPr lvl="0" algn="just"/>
            <a:r>
              <a:rPr lang="fr-FR" sz="2000" dirty="0">
                <a:solidFill>
                  <a:srgbClr val="A5A5A5">
                    <a:lumMod val="50000"/>
                  </a:srgbClr>
                </a:solidFill>
                <a:latin typeface="Bahnschrift Light SemiCondensed" panose="020B0502040204020203" pitchFamily="34" charset="0"/>
              </a:rPr>
              <a:t>est ouvert aux enfants de Caux Seine Agglo, âgés de 6 à 17 ans.</a:t>
            </a:r>
          </a:p>
          <a:p>
            <a:pPr lvl="0" algn="just"/>
            <a:r>
              <a:rPr lang="fr-FR" sz="2400" b="1" dirty="0">
                <a:solidFill>
                  <a:srgbClr val="A5A5A5">
                    <a:lumMod val="50000"/>
                  </a:srgbClr>
                </a:solidFill>
                <a:latin typeface="Bahnschrift Light SemiCondensed" panose="020B0502040204020203" pitchFamily="34" charset="0"/>
              </a:rPr>
              <a:t>Du 7 juillet au 30 juillet</a:t>
            </a:r>
            <a:r>
              <a:rPr lang="fr-FR" sz="2000" dirty="0">
                <a:solidFill>
                  <a:srgbClr val="A5A5A5">
                    <a:lumMod val="50000"/>
                  </a:srgbClr>
                </a:solidFill>
                <a:latin typeface="Bahnschrift Light SemiCondensed" panose="020B0502040204020203" pitchFamily="34" charset="0"/>
              </a:rPr>
              <a:t>.</a:t>
            </a:r>
          </a:p>
          <a:p>
            <a:pPr lvl="0" algn="just"/>
            <a:r>
              <a:rPr lang="fr-FR" sz="2000" dirty="0">
                <a:solidFill>
                  <a:srgbClr val="A5A5A5">
                    <a:lumMod val="50000"/>
                  </a:srgbClr>
                </a:solidFill>
                <a:latin typeface="Bahnschrift Light SemiCondensed" panose="020B0502040204020203" pitchFamily="34" charset="0"/>
              </a:rPr>
              <a:t>La section enfance du                 </a:t>
            </a:r>
            <a:r>
              <a:rPr lang="fr-FR" sz="2000" b="1" dirty="0">
                <a:solidFill>
                  <a:srgbClr val="A5A5A5">
                    <a:lumMod val="50000"/>
                  </a:srgbClr>
                </a:solidFill>
                <a:latin typeface="Bahnschrift Light SemiCondensed" panose="020B0502040204020203" pitchFamily="34" charset="0"/>
              </a:rPr>
              <a:t>CP au CE2</a:t>
            </a:r>
            <a:r>
              <a:rPr lang="fr-FR" sz="2000" dirty="0">
                <a:solidFill>
                  <a:srgbClr val="A5A5A5">
                    <a:lumMod val="50000"/>
                  </a:srgbClr>
                </a:solidFill>
                <a:latin typeface="Bahnschrift Light SemiCondensed" panose="020B0502040204020203" pitchFamily="34" charset="0"/>
              </a:rPr>
              <a:t> propose de nombreuses activités et sorties… </a:t>
            </a:r>
            <a:r>
              <a:rPr lang="fr-FR" sz="2000" dirty="0" err="1">
                <a:solidFill>
                  <a:srgbClr val="A5A5A5">
                    <a:lumMod val="50000"/>
                  </a:srgbClr>
                </a:solidFill>
                <a:latin typeface="Bahnschrift Light SemiCondensed" panose="020B0502040204020203" pitchFamily="34" charset="0"/>
              </a:rPr>
              <a:t>Biotropica</a:t>
            </a:r>
            <a:r>
              <a:rPr lang="fr-FR" sz="2000" dirty="0">
                <a:solidFill>
                  <a:srgbClr val="A5A5A5">
                    <a:lumMod val="50000"/>
                  </a:srgbClr>
                </a:solidFill>
                <a:latin typeface="Bahnschrift Light SemiCondensed" panose="020B0502040204020203" pitchFamily="34" charset="0"/>
              </a:rPr>
              <a:t>, </a:t>
            </a:r>
            <a:r>
              <a:rPr lang="fr-FR" sz="2000" dirty="0" err="1">
                <a:solidFill>
                  <a:srgbClr val="A5A5A5">
                    <a:lumMod val="50000"/>
                  </a:srgbClr>
                </a:solidFill>
                <a:latin typeface="Bahnschrift Light SemiCondensed" panose="020B0502040204020203" pitchFamily="34" charset="0"/>
              </a:rPr>
              <a:t>Bocasse</a:t>
            </a:r>
            <a:r>
              <a:rPr lang="fr-FR" sz="2000" dirty="0">
                <a:solidFill>
                  <a:srgbClr val="A5A5A5">
                    <a:lumMod val="50000"/>
                  </a:srgbClr>
                </a:solidFill>
                <a:latin typeface="Bahnschrift Light SemiCondensed" panose="020B0502040204020203" pitchFamily="34" charset="0"/>
              </a:rPr>
              <a:t>,  </a:t>
            </a:r>
            <a:r>
              <a:rPr lang="fr-FR" sz="2000" dirty="0" err="1">
                <a:solidFill>
                  <a:srgbClr val="A5A5A5">
                    <a:lumMod val="50000"/>
                  </a:srgbClr>
                </a:solidFill>
                <a:latin typeface="Bahnschrift Light SemiCondensed" panose="020B0502040204020203" pitchFamily="34" charset="0"/>
              </a:rPr>
              <a:t>Cerza</a:t>
            </a:r>
            <a:r>
              <a:rPr lang="fr-FR" sz="2000" dirty="0">
                <a:solidFill>
                  <a:srgbClr val="A5A5A5">
                    <a:lumMod val="50000"/>
                  </a:srgbClr>
                </a:solidFill>
                <a:latin typeface="Bahnschrift Light SemiCondensed" panose="020B0502040204020203" pitchFamily="34" charset="0"/>
              </a:rPr>
              <a:t>, cerf-volant, structure gonflable,  piscine,    cinéma, </a:t>
            </a:r>
            <a:r>
              <a:rPr lang="fr-FR" sz="2000" dirty="0" err="1">
                <a:solidFill>
                  <a:srgbClr val="A5A5A5">
                    <a:lumMod val="50000"/>
                  </a:srgbClr>
                </a:solidFill>
                <a:latin typeface="Bahnschrift Light SemiCondensed" panose="020B0502040204020203" pitchFamily="34" charset="0"/>
              </a:rPr>
              <a:t>weeky</a:t>
            </a:r>
            <a:r>
              <a:rPr lang="fr-FR" sz="2000" dirty="0">
                <a:solidFill>
                  <a:srgbClr val="A5A5A5">
                    <a:lumMod val="50000"/>
                  </a:srgbClr>
                </a:solidFill>
                <a:latin typeface="Bahnschrift Light SemiCondensed" panose="020B0502040204020203" pitchFamily="34" charset="0"/>
              </a:rPr>
              <a:t>-parc.</a:t>
            </a:r>
          </a:p>
          <a:p>
            <a:pPr lvl="0" algn="just"/>
            <a:endParaRPr lang="fr-FR" sz="2000" dirty="0">
              <a:solidFill>
                <a:srgbClr val="A5A5A5">
                  <a:lumMod val="50000"/>
                </a:srgbClr>
              </a:solidFill>
              <a:latin typeface="Bahnschrift Light SemiCondensed" panose="020B0502040204020203" pitchFamily="34" charset="0"/>
            </a:endParaRPr>
          </a:p>
          <a:p>
            <a:pPr lvl="0" algn="just"/>
            <a:r>
              <a:rPr lang="fr-FR" sz="2000" dirty="0">
                <a:solidFill>
                  <a:srgbClr val="A5A5A5">
                    <a:lumMod val="50000"/>
                  </a:srgbClr>
                </a:solidFill>
                <a:latin typeface="Bahnschrift Light SemiCondensed" panose="020B0502040204020203" pitchFamily="34" charset="0"/>
              </a:rPr>
              <a:t>La section jeunesse du            </a:t>
            </a:r>
            <a:r>
              <a:rPr lang="fr-FR" sz="2400" b="1" dirty="0">
                <a:solidFill>
                  <a:srgbClr val="A5A5A5">
                    <a:lumMod val="50000"/>
                  </a:srgbClr>
                </a:solidFill>
                <a:latin typeface="Bahnschrift Light SemiCondensed" panose="020B0502040204020203" pitchFamily="34" charset="0"/>
              </a:rPr>
              <a:t>CM1 à la 6</a:t>
            </a:r>
            <a:r>
              <a:rPr lang="fr-FR" sz="2400" b="1" baseline="30000" dirty="0">
                <a:solidFill>
                  <a:srgbClr val="A5A5A5">
                    <a:lumMod val="50000"/>
                  </a:srgbClr>
                </a:solidFill>
                <a:latin typeface="Bahnschrift Light SemiCondensed" panose="020B0502040204020203" pitchFamily="34" charset="0"/>
              </a:rPr>
              <a:t>ème</a:t>
            </a:r>
            <a:r>
              <a:rPr lang="fr-FR" sz="2400" b="1" dirty="0">
                <a:solidFill>
                  <a:srgbClr val="A5A5A5">
                    <a:lumMod val="50000"/>
                  </a:srgbClr>
                </a:solidFill>
                <a:latin typeface="Bahnschrift Light SemiCondensed" panose="020B0502040204020203" pitchFamily="34" charset="0"/>
              </a:rPr>
              <a:t> </a:t>
            </a:r>
            <a:r>
              <a:rPr lang="fr-FR" sz="2000" dirty="0">
                <a:solidFill>
                  <a:srgbClr val="A5A5A5">
                    <a:lumMod val="50000"/>
                  </a:srgbClr>
                </a:solidFill>
                <a:latin typeface="Bahnschrift Light SemiCondensed" panose="020B0502040204020203" pitchFamily="34" charset="0"/>
              </a:rPr>
              <a:t>part en séjour 4 nuits à Pont d’Ouilly où ils retrouveront la section ados, avec des activités de plein air  tous les jours.</a:t>
            </a:r>
          </a:p>
          <a:p>
            <a:pPr lvl="0" algn="just"/>
            <a:endParaRPr lang="fr-FR" sz="2000" dirty="0">
              <a:solidFill>
                <a:srgbClr val="A5A5A5">
                  <a:lumMod val="50000"/>
                </a:srgbClr>
              </a:solidFill>
              <a:latin typeface="Bahnschrift SemiLight" panose="020B0502040204020203" pitchFamily="34" charset="0"/>
            </a:endParaRPr>
          </a:p>
          <a:p>
            <a:pPr lvl="0" algn="just"/>
            <a:r>
              <a:rPr lang="fr-FR" sz="2000" dirty="0">
                <a:solidFill>
                  <a:srgbClr val="A5A5A5">
                    <a:lumMod val="50000"/>
                  </a:srgbClr>
                </a:solidFill>
                <a:latin typeface="Bahnschrift Light SemiCondensed" panose="020B0502040204020203" pitchFamily="34" charset="0"/>
              </a:rPr>
              <a:t>La section ados de                           </a:t>
            </a:r>
            <a:r>
              <a:rPr lang="fr-FR" sz="2000" b="1" dirty="0">
                <a:solidFill>
                  <a:srgbClr val="A5A5A5">
                    <a:lumMod val="50000"/>
                  </a:srgbClr>
                </a:solidFill>
                <a:latin typeface="Bahnschrift Light SemiCondensed" panose="020B0502040204020203" pitchFamily="34" charset="0"/>
              </a:rPr>
              <a:t>13 à 17 ans</a:t>
            </a:r>
            <a:r>
              <a:rPr lang="fr-FR" sz="2000" dirty="0">
                <a:solidFill>
                  <a:srgbClr val="A5A5A5">
                    <a:lumMod val="50000"/>
                  </a:srgbClr>
                </a:solidFill>
                <a:latin typeface="Bahnschrift Light SemiCondensed" panose="020B0502040204020203" pitchFamily="34" charset="0"/>
              </a:rPr>
              <a:t>  propose                            1  séjour de 4 nuits à Pont d’Ouilly et 1 séjour de 3 nuits à Poses.</a:t>
            </a:r>
          </a:p>
          <a:p>
            <a:pPr lvl="0" algn="just"/>
            <a:r>
              <a:rPr lang="fr-FR" sz="2000" i="1" dirty="0">
                <a:solidFill>
                  <a:srgbClr val="A5A5A5">
                    <a:lumMod val="50000"/>
                  </a:srgbClr>
                </a:solidFill>
                <a:latin typeface="Bahnschrift SemiLight" panose="020B0502040204020203" pitchFamily="34" charset="0"/>
              </a:rPr>
              <a:t>Canoé, paddle, escalade, tir à l’arc, téléski.</a:t>
            </a:r>
          </a:p>
          <a:p>
            <a:pPr lvl="0" algn="just"/>
            <a:r>
              <a:rPr lang="fr-FR" sz="2000" i="1" dirty="0">
                <a:solidFill>
                  <a:srgbClr val="A5A5A5">
                    <a:lumMod val="50000"/>
                  </a:srgbClr>
                </a:solidFill>
                <a:latin typeface="Bahnschrift Light SemiCondensed" panose="020B0502040204020203" pitchFamily="34" charset="0"/>
              </a:rPr>
              <a:t> </a:t>
            </a:r>
          </a:p>
          <a:p>
            <a:endParaRPr lang="fr-FR" sz="2000" u="sng" dirty="0"/>
          </a:p>
          <a:p>
            <a:endParaRPr lang="fr-FR" sz="2600" u="sng" dirty="0"/>
          </a:p>
          <a:p>
            <a:endParaRPr lang="fr-FR" sz="2600" u="sng" dirty="0"/>
          </a:p>
          <a:p>
            <a:endParaRPr lang="fr-FR" sz="2600" u="sng" dirty="0"/>
          </a:p>
          <a:p>
            <a:endParaRPr lang="fr-FR" sz="2600" dirty="0"/>
          </a:p>
          <a:p>
            <a:endParaRPr lang="fr-FR" sz="2600" dirty="0"/>
          </a:p>
          <a:p>
            <a:endParaRPr lang="fr-FR" sz="2600" dirty="0"/>
          </a:p>
          <a:p>
            <a:endParaRPr lang="fr-FR" sz="2600" dirty="0"/>
          </a:p>
          <a:p>
            <a:endParaRPr lang="fr-FR" sz="2600" dirty="0"/>
          </a:p>
          <a:p>
            <a:endParaRPr lang="fr-FR" sz="2600" dirty="0"/>
          </a:p>
          <a:p>
            <a:endParaRPr lang="fr-FR" sz="2600" dirty="0"/>
          </a:p>
          <a:p>
            <a:endParaRPr lang="fr-FR" sz="2600" dirty="0"/>
          </a:p>
          <a:p>
            <a:endParaRPr lang="fr-FR" sz="2600" dirty="0"/>
          </a:p>
          <a:p>
            <a:endParaRPr lang="fr-FR" sz="2600" dirty="0"/>
          </a:p>
          <a:p>
            <a:endParaRPr lang="fr-FR" sz="2600" dirty="0"/>
          </a:p>
          <a:p>
            <a:endParaRPr lang="fr-FR" sz="2600" dirty="0"/>
          </a:p>
          <a:p>
            <a:endParaRPr lang="fr-FR" sz="2600" dirty="0"/>
          </a:p>
          <a:p>
            <a:endParaRPr lang="fr-FR" sz="2600" dirty="0"/>
          </a:p>
          <a:p>
            <a:endParaRPr lang="fr-FR" sz="2600" dirty="0"/>
          </a:p>
          <a:p>
            <a:endParaRPr lang="fr-FR" sz="2600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FE10D6F-E4AC-4508-AB53-AA05419564E8}"/>
              </a:ext>
            </a:extLst>
          </p:cNvPr>
          <p:cNvSpPr txBox="1"/>
          <p:nvPr/>
        </p:nvSpPr>
        <p:spPr>
          <a:xfrm>
            <a:off x="-3725334" y="296702"/>
            <a:ext cx="31487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600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EC99423-7553-4CA5-8D7D-591117A86886}"/>
              </a:ext>
            </a:extLst>
          </p:cNvPr>
          <p:cNvSpPr txBox="1"/>
          <p:nvPr/>
        </p:nvSpPr>
        <p:spPr>
          <a:xfrm>
            <a:off x="110878" y="542923"/>
            <a:ext cx="34209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Inscription en mairie à partir du vendredi 28 mai </a:t>
            </a:r>
          </a:p>
          <a:p>
            <a:pPr algn="just"/>
            <a:r>
              <a:rPr lang="fr-FR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0235962276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039D3BF-D226-481D-9880-00CD5032F6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869" y="142873"/>
            <a:ext cx="3541365" cy="4141948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9E754CDA-5A77-445E-8EE6-9EA597633F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199" y="5939376"/>
            <a:ext cx="3521315" cy="3690820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F71784A2-C65C-462F-BB59-D5079297A202}"/>
              </a:ext>
            </a:extLst>
          </p:cNvPr>
          <p:cNvSpPr txBox="1"/>
          <p:nvPr/>
        </p:nvSpPr>
        <p:spPr>
          <a:xfrm>
            <a:off x="-16869" y="4419601"/>
            <a:ext cx="34458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C00000"/>
                </a:solidFill>
              </a:rPr>
              <a:t>Inscription en bibliothèque      à partir du 31 mai </a:t>
            </a:r>
          </a:p>
          <a:p>
            <a:pPr algn="ctr"/>
            <a:r>
              <a:rPr lang="fr-FR" sz="1400" b="1" dirty="0">
                <a:solidFill>
                  <a:srgbClr val="C00000"/>
                </a:solidFill>
              </a:rPr>
              <a:t>Lundi jeudi 14-16h/mardi vendredi 14-18h</a:t>
            </a:r>
          </a:p>
          <a:p>
            <a:pPr algn="ctr"/>
            <a:r>
              <a:rPr lang="fr-FR" sz="1400" b="1" dirty="0">
                <a:solidFill>
                  <a:srgbClr val="C00000"/>
                </a:solidFill>
              </a:rPr>
              <a:t>Samedi 10h-12h</a:t>
            </a:r>
          </a:p>
          <a:p>
            <a:pPr algn="ctr"/>
            <a:r>
              <a:rPr lang="fr-FR" sz="2800" b="1" dirty="0">
                <a:solidFill>
                  <a:srgbClr val="C00000"/>
                </a:solidFill>
              </a:rPr>
              <a:t>Tél 0235962276</a:t>
            </a:r>
          </a:p>
        </p:txBody>
      </p:sp>
    </p:spTree>
    <p:extLst>
      <p:ext uri="{BB962C8B-B14F-4D97-AF65-F5344CB8AC3E}">
        <p14:creationId xmlns:p14="http://schemas.microsoft.com/office/powerpoint/2010/main" val="5178649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308</TotalTime>
  <Words>161</Words>
  <Application>Microsoft Office PowerPoint</Application>
  <PresentationFormat>Format A4 (210 x 297 mm)</PresentationFormat>
  <Paragraphs>36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Bahnschrift Light SemiCondensed</vt:lpstr>
      <vt:lpstr>Bahnschrift SemiLight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Leclère</dc:creator>
  <cp:lastModifiedBy>VINCENT</cp:lastModifiedBy>
  <cp:revision>24</cp:revision>
  <cp:lastPrinted>2018-05-16T22:06:58Z</cp:lastPrinted>
  <dcterms:created xsi:type="dcterms:W3CDTF">2018-05-16T21:24:58Z</dcterms:created>
  <dcterms:modified xsi:type="dcterms:W3CDTF">2021-05-25T08:30:46Z</dcterms:modified>
</cp:coreProperties>
</file>